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K Modular" panose="020B0604020202020204" charset="0"/>
      <p:regular r:id="rId28"/>
    </p:embeddedFont>
    <p:embeddedFont>
      <p:font typeface="Pattanakarn SemiExpanded" panose="020B0604020202020204" charset="-34"/>
      <p:regular r:id="rId29"/>
    </p:embeddedFont>
    <p:embeddedFont>
      <p:font typeface="Tomorrow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ush Upadhyay" userId="bd24abdcf31697cc" providerId="LiveId" clId="{1D724E1D-EDEA-4150-89BA-8412A0088CAD}"/>
    <pc:docChg chg="undo custSel modSld">
      <pc:chgData name="Piyush Upadhyay" userId="bd24abdcf31697cc" providerId="LiveId" clId="{1D724E1D-EDEA-4150-89BA-8412A0088CAD}" dt="2025-06-20T06:33:23.761" v="6" actId="207"/>
      <pc:docMkLst>
        <pc:docMk/>
      </pc:docMkLst>
      <pc:sldChg chg="modSp mod">
        <pc:chgData name="Piyush Upadhyay" userId="bd24abdcf31697cc" providerId="LiveId" clId="{1D724E1D-EDEA-4150-89BA-8412A0088CAD}" dt="2025-06-20T06:33:23.761" v="6" actId="207"/>
        <pc:sldMkLst>
          <pc:docMk/>
          <pc:sldMk cId="0" sldId="274"/>
        </pc:sldMkLst>
        <pc:spChg chg="mod">
          <ac:chgData name="Piyush Upadhyay" userId="bd24abdcf31697cc" providerId="LiveId" clId="{1D724E1D-EDEA-4150-89BA-8412A0088CAD}" dt="2025-06-20T06:33:23.761" v="6" actId="207"/>
          <ac:spMkLst>
            <pc:docMk/>
            <pc:sldMk cId="0" sldId="274"/>
            <ac:spMk id="11" creationId="{00000000-0000-0000-0000-000000000000}"/>
          </ac:spMkLst>
        </pc:spChg>
      </pc:sldChg>
      <pc:sldChg chg="modSp mod">
        <pc:chgData name="Piyush Upadhyay" userId="bd24abdcf31697cc" providerId="LiveId" clId="{1D724E1D-EDEA-4150-89BA-8412A0088CAD}" dt="2025-06-20T06:33:16.197" v="5" actId="207"/>
        <pc:sldMkLst>
          <pc:docMk/>
          <pc:sldMk cId="0" sldId="275"/>
        </pc:sldMkLst>
        <pc:spChg chg="mod">
          <ac:chgData name="Piyush Upadhyay" userId="bd24abdcf31697cc" providerId="LiveId" clId="{1D724E1D-EDEA-4150-89BA-8412A0088CAD}" dt="2025-06-20T06:33:16.197" v="5" actId="207"/>
          <ac:spMkLst>
            <pc:docMk/>
            <pc:sldMk cId="0" sldId="275"/>
            <ac:spMk id="11" creationId="{00000000-0000-0000-0000-000000000000}"/>
          </ac:spMkLst>
        </pc:spChg>
      </pc:sldChg>
      <pc:sldChg chg="addSp delSp modSp mod">
        <pc:chgData name="Piyush Upadhyay" userId="bd24abdcf31697cc" providerId="LiveId" clId="{1D724E1D-EDEA-4150-89BA-8412A0088CAD}" dt="2025-06-20T06:33:05.250" v="4" actId="1076"/>
        <pc:sldMkLst>
          <pc:docMk/>
          <pc:sldMk cId="0" sldId="276"/>
        </pc:sldMkLst>
        <pc:spChg chg="mod">
          <ac:chgData name="Piyush Upadhyay" userId="bd24abdcf31697cc" providerId="LiveId" clId="{1D724E1D-EDEA-4150-89BA-8412A0088CAD}" dt="2025-06-20T06:33:05.250" v="4" actId="1076"/>
          <ac:spMkLst>
            <pc:docMk/>
            <pc:sldMk cId="0" sldId="276"/>
            <ac:spMk id="11" creationId="{00000000-0000-0000-0000-000000000000}"/>
          </ac:spMkLst>
        </pc:spChg>
        <pc:spChg chg="add del">
          <ac:chgData name="Piyush Upadhyay" userId="bd24abdcf31697cc" providerId="LiveId" clId="{1D724E1D-EDEA-4150-89BA-8412A0088CAD}" dt="2025-06-20T06:32:12.551" v="1" actId="22"/>
          <ac:spMkLst>
            <pc:docMk/>
            <pc:sldMk cId="0" sldId="276"/>
            <ac:spMk id="14" creationId="{4C35CBE2-AFDB-40B5-AFB0-D43AE2B0728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2069">
            <a:off x="13343181" y="6404327"/>
            <a:ext cx="3938873" cy="2501185"/>
          </a:xfrm>
          <a:custGeom>
            <a:avLst/>
            <a:gdLst/>
            <a:ahLst/>
            <a:cxnLst/>
            <a:rect l="l" t="t" r="r" b="b"/>
            <a:pathLst>
              <a:path w="3938873" h="2501185">
                <a:moveTo>
                  <a:pt x="0" y="0"/>
                </a:moveTo>
                <a:lnTo>
                  <a:pt x="3938874" y="0"/>
                </a:lnTo>
                <a:lnTo>
                  <a:pt x="3938874" y="2501185"/>
                </a:lnTo>
                <a:lnTo>
                  <a:pt x="0" y="250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1849" y="74954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91849" y="-1125090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033099" y="-1365289"/>
            <a:ext cx="8221803" cy="1847451"/>
            <a:chOff x="0" y="0"/>
            <a:chExt cx="812800" cy="182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33099" y="9729575"/>
            <a:ext cx="8221803" cy="1847451"/>
            <a:chOff x="0" y="0"/>
            <a:chExt cx="812800" cy="1826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720180" y="1577935"/>
            <a:ext cx="847641" cy="832229"/>
          </a:xfrm>
          <a:custGeom>
            <a:avLst/>
            <a:gdLst/>
            <a:ahLst/>
            <a:cxnLst/>
            <a:rect l="l" t="t" r="r" b="b"/>
            <a:pathLst>
              <a:path w="847641" h="832229">
                <a:moveTo>
                  <a:pt x="0" y="0"/>
                </a:moveTo>
                <a:lnTo>
                  <a:pt x="847640" y="0"/>
                </a:lnTo>
                <a:lnTo>
                  <a:pt x="847640" y="832229"/>
                </a:lnTo>
                <a:lnTo>
                  <a:pt x="0" y="83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6530460" y="-1028700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529604" y="7462226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7092502"/>
            <a:ext cx="3061616" cy="3194489"/>
          </a:xfrm>
          <a:custGeom>
            <a:avLst/>
            <a:gdLst/>
            <a:ahLst/>
            <a:cxnLst/>
            <a:rect l="l" t="t" r="r" b="b"/>
            <a:pathLst>
              <a:path w="3061616" h="3194489">
                <a:moveTo>
                  <a:pt x="0" y="0"/>
                </a:moveTo>
                <a:lnTo>
                  <a:pt x="3061616" y="0"/>
                </a:lnTo>
                <a:lnTo>
                  <a:pt x="3061616" y="3194489"/>
                </a:lnTo>
                <a:lnTo>
                  <a:pt x="0" y="3194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72545" y="3572176"/>
            <a:ext cx="9542910" cy="178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FUN</a:t>
            </a:r>
            <a:r>
              <a:rPr lang="en-US" sz="10380">
                <a:solidFill>
                  <a:srgbClr val="5E17EB"/>
                </a:solidFill>
                <a:latin typeface="HK Modular"/>
                <a:ea typeface="HK Modular"/>
                <a:cs typeface="HK Modular"/>
                <a:sym typeface="HK Modular"/>
              </a:rPr>
              <a:t>CORE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17596" y="5873448"/>
            <a:ext cx="78528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 Gaming Analytics Dashboard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(SQL + Power BI)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2039" y="2318446"/>
            <a:ext cx="10174618" cy="7760279"/>
          </a:xfrm>
          <a:custGeom>
            <a:avLst/>
            <a:gdLst/>
            <a:ahLst/>
            <a:cxnLst/>
            <a:rect l="l" t="t" r="r" b="b"/>
            <a:pathLst>
              <a:path w="10174618" h="7760279">
                <a:moveTo>
                  <a:pt x="0" y="0"/>
                </a:moveTo>
                <a:lnTo>
                  <a:pt x="10174617" y="0"/>
                </a:lnTo>
                <a:lnTo>
                  <a:pt x="10174617" y="7760278"/>
                </a:lnTo>
                <a:lnTo>
                  <a:pt x="0" y="7760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6" r="-1738" b="-410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40960" y="8135991"/>
            <a:ext cx="6764245" cy="1942734"/>
          </a:xfrm>
          <a:custGeom>
            <a:avLst/>
            <a:gdLst/>
            <a:ahLst/>
            <a:cxnLst/>
            <a:rect l="l" t="t" r="r" b="b"/>
            <a:pathLst>
              <a:path w="6764245" h="1942734">
                <a:moveTo>
                  <a:pt x="0" y="0"/>
                </a:moveTo>
                <a:lnTo>
                  <a:pt x="6764245" y="0"/>
                </a:lnTo>
                <a:lnTo>
                  <a:pt x="6764245" y="1942733"/>
                </a:lnTo>
                <a:lnTo>
                  <a:pt x="0" y="1942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039" y="962025"/>
            <a:ext cx="1263147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Top 3 games with longest average session duration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40960" y="7126369"/>
            <a:ext cx="209943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OUTPUT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1572" y="2362119"/>
            <a:ext cx="10749388" cy="6896181"/>
          </a:xfrm>
          <a:custGeom>
            <a:avLst/>
            <a:gdLst/>
            <a:ahLst/>
            <a:cxnLst/>
            <a:rect l="l" t="t" r="r" b="b"/>
            <a:pathLst>
              <a:path w="10749388" h="6896181">
                <a:moveTo>
                  <a:pt x="0" y="0"/>
                </a:moveTo>
                <a:lnTo>
                  <a:pt x="10749388" y="0"/>
                </a:lnTo>
                <a:lnTo>
                  <a:pt x="10749388" y="6896181"/>
                </a:lnTo>
                <a:lnTo>
                  <a:pt x="0" y="6896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64" r="-11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31540" y="6830033"/>
            <a:ext cx="1470078" cy="2513978"/>
          </a:xfrm>
          <a:custGeom>
            <a:avLst/>
            <a:gdLst/>
            <a:ahLst/>
            <a:cxnLst/>
            <a:rect l="l" t="t" r="r" b="b"/>
            <a:pathLst>
              <a:path w="1470078" h="2513978">
                <a:moveTo>
                  <a:pt x="0" y="0"/>
                </a:moveTo>
                <a:lnTo>
                  <a:pt x="1470079" y="0"/>
                </a:lnTo>
                <a:lnTo>
                  <a:pt x="1470079" y="2513978"/>
                </a:lnTo>
                <a:lnTo>
                  <a:pt x="0" y="2513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07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039" y="821548"/>
            <a:ext cx="13661472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Power users (played &gt;04 sessions and in top 10% highest score)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2105" y="5743534"/>
            <a:ext cx="209943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OUTPUT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2039" y="2420728"/>
            <a:ext cx="10167181" cy="7325698"/>
          </a:xfrm>
          <a:custGeom>
            <a:avLst/>
            <a:gdLst/>
            <a:ahLst/>
            <a:cxnLst/>
            <a:rect l="l" t="t" r="r" b="b"/>
            <a:pathLst>
              <a:path w="10167181" h="7325698">
                <a:moveTo>
                  <a:pt x="0" y="0"/>
                </a:moveTo>
                <a:lnTo>
                  <a:pt x="10167181" y="0"/>
                </a:lnTo>
                <a:lnTo>
                  <a:pt x="10167181" y="7325698"/>
                </a:lnTo>
                <a:lnTo>
                  <a:pt x="0" y="7325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33498" y="7679514"/>
            <a:ext cx="5423702" cy="2066912"/>
          </a:xfrm>
          <a:custGeom>
            <a:avLst/>
            <a:gdLst/>
            <a:ahLst/>
            <a:cxnLst/>
            <a:rect l="l" t="t" r="r" b="b"/>
            <a:pathLst>
              <a:path w="5423702" h="2066912">
                <a:moveTo>
                  <a:pt x="0" y="0"/>
                </a:moveTo>
                <a:lnTo>
                  <a:pt x="5423702" y="0"/>
                </a:lnTo>
                <a:lnTo>
                  <a:pt x="5423702" y="2066912"/>
                </a:lnTo>
                <a:lnTo>
                  <a:pt x="0" y="2066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039" y="1169940"/>
            <a:ext cx="1366147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Highest average scorer for each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34076" y="6489991"/>
            <a:ext cx="209943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OUTPUT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2039" y="2452236"/>
            <a:ext cx="11031630" cy="6806064"/>
          </a:xfrm>
          <a:custGeom>
            <a:avLst/>
            <a:gdLst/>
            <a:ahLst/>
            <a:cxnLst/>
            <a:rect l="l" t="t" r="r" b="b"/>
            <a:pathLst>
              <a:path w="11031630" h="6806064">
                <a:moveTo>
                  <a:pt x="0" y="0"/>
                </a:moveTo>
                <a:lnTo>
                  <a:pt x="11031629" y="0"/>
                </a:lnTo>
                <a:lnTo>
                  <a:pt x="11031629" y="6806064"/>
                </a:lnTo>
                <a:lnTo>
                  <a:pt x="0" y="6806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34076" y="7635966"/>
            <a:ext cx="5402770" cy="1480675"/>
          </a:xfrm>
          <a:custGeom>
            <a:avLst/>
            <a:gdLst/>
            <a:ahLst/>
            <a:cxnLst/>
            <a:rect l="l" t="t" r="r" b="b"/>
            <a:pathLst>
              <a:path w="5402770" h="1480675">
                <a:moveTo>
                  <a:pt x="0" y="0"/>
                </a:moveTo>
                <a:lnTo>
                  <a:pt x="5402770" y="0"/>
                </a:lnTo>
                <a:lnTo>
                  <a:pt x="5402770" y="1480676"/>
                </a:lnTo>
                <a:lnTo>
                  <a:pt x="0" y="148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039" y="1169940"/>
            <a:ext cx="1366147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Users who improved their scores over time (using LAG)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34076" y="6489991"/>
            <a:ext cx="209943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OUTPUT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2039" y="2500509"/>
            <a:ext cx="10253275" cy="7148698"/>
          </a:xfrm>
          <a:custGeom>
            <a:avLst/>
            <a:gdLst/>
            <a:ahLst/>
            <a:cxnLst/>
            <a:rect l="l" t="t" r="r" b="b"/>
            <a:pathLst>
              <a:path w="10253275" h="7148698">
                <a:moveTo>
                  <a:pt x="0" y="0"/>
                </a:moveTo>
                <a:lnTo>
                  <a:pt x="10253275" y="0"/>
                </a:lnTo>
                <a:lnTo>
                  <a:pt x="10253275" y="7148698"/>
                </a:lnTo>
                <a:lnTo>
                  <a:pt x="0" y="7148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34076" y="7198432"/>
            <a:ext cx="4678753" cy="2450776"/>
          </a:xfrm>
          <a:custGeom>
            <a:avLst/>
            <a:gdLst/>
            <a:ahLst/>
            <a:cxnLst/>
            <a:rect l="l" t="t" r="r" b="b"/>
            <a:pathLst>
              <a:path w="4678753" h="2450776">
                <a:moveTo>
                  <a:pt x="0" y="0"/>
                </a:moveTo>
                <a:lnTo>
                  <a:pt x="4678753" y="0"/>
                </a:lnTo>
                <a:lnTo>
                  <a:pt x="4678753" y="2450775"/>
                </a:lnTo>
                <a:lnTo>
                  <a:pt x="0" y="2450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039" y="890743"/>
            <a:ext cx="13661472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Retention: users played 2nd session within 2 days of first session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34076" y="6489991"/>
            <a:ext cx="209943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OUTPUT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9270" y="1527682"/>
            <a:ext cx="8815893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Power BI Report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98717" y="3386402"/>
            <a:ext cx="10021038" cy="531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Home Page: Central hub with navigation to all report sections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 Performance: Top Users, Avg. sessions per user, Session count vs avg. score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Gameplay Performance: Sessions by game, avg. score, top games, monthly trends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Features: Slicers, tooltips, KPIs, clean layout, custom visuals for deep insights</a:t>
            </a:r>
          </a:p>
          <a:p>
            <a:pPr algn="just">
              <a:lnSpc>
                <a:spcPts val="4262"/>
              </a:lnSpc>
            </a:pPr>
            <a:endParaRPr lang="en-US" sz="3044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just">
              <a:lnSpc>
                <a:spcPts val="4262"/>
              </a:lnSpc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91949" y="1670655"/>
            <a:ext cx="14504102" cy="8122297"/>
          </a:xfrm>
          <a:custGeom>
            <a:avLst/>
            <a:gdLst/>
            <a:ahLst/>
            <a:cxnLst/>
            <a:rect l="l" t="t" r="r" b="b"/>
            <a:pathLst>
              <a:path w="14504102" h="8122297">
                <a:moveTo>
                  <a:pt x="0" y="0"/>
                </a:moveTo>
                <a:lnTo>
                  <a:pt x="14504102" y="0"/>
                </a:lnTo>
                <a:lnTo>
                  <a:pt x="14504102" y="8122297"/>
                </a:lnTo>
                <a:lnTo>
                  <a:pt x="0" y="8122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6187" y="441267"/>
            <a:ext cx="520872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HOME Page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49572" y="1848786"/>
            <a:ext cx="14261955" cy="8040177"/>
          </a:xfrm>
          <a:custGeom>
            <a:avLst/>
            <a:gdLst/>
            <a:ahLst/>
            <a:cxnLst/>
            <a:rect l="l" t="t" r="r" b="b"/>
            <a:pathLst>
              <a:path w="14261955" h="8040177">
                <a:moveTo>
                  <a:pt x="0" y="0"/>
                </a:moveTo>
                <a:lnTo>
                  <a:pt x="14261956" y="0"/>
                </a:lnTo>
                <a:lnTo>
                  <a:pt x="14261956" y="8040178"/>
                </a:lnTo>
                <a:lnTo>
                  <a:pt x="0" y="8040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95966" y="441267"/>
            <a:ext cx="89691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User performance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849" y="6830033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98717" y="1942754"/>
            <a:ext cx="14017039" cy="7884584"/>
          </a:xfrm>
          <a:custGeom>
            <a:avLst/>
            <a:gdLst/>
            <a:ahLst/>
            <a:cxnLst/>
            <a:rect l="l" t="t" r="r" b="b"/>
            <a:pathLst>
              <a:path w="14017039" h="7884584">
                <a:moveTo>
                  <a:pt x="0" y="0"/>
                </a:moveTo>
                <a:lnTo>
                  <a:pt x="14017039" y="0"/>
                </a:lnTo>
                <a:lnTo>
                  <a:pt x="14017039" y="7884585"/>
                </a:lnTo>
                <a:lnTo>
                  <a:pt x="0" y="7884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2681" y="534988"/>
            <a:ext cx="10975739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Gameplay performance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7171" y="942975"/>
            <a:ext cx="545365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insights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12703" y="5979420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98717" y="2528985"/>
            <a:ext cx="13521958" cy="686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012" lvl="1" indent="-344506" algn="just">
              <a:lnSpc>
                <a:spcPts val="4467"/>
              </a:lnSpc>
              <a:buFont typeface="Arial"/>
              <a:buChar char="•"/>
            </a:pPr>
            <a:r>
              <a:rPr lang="en-US" sz="3191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Stick Hero, Boggle, and Catch the Falling Stars emerged as the most played games across all users.</a:t>
            </a:r>
          </a:p>
          <a:p>
            <a:pPr marL="689012" lvl="1" indent="-344506" algn="just">
              <a:lnSpc>
                <a:spcPts val="4467"/>
              </a:lnSpc>
              <a:buFont typeface="Arial"/>
              <a:buChar char="•"/>
            </a:pPr>
            <a:r>
              <a:rPr lang="en-US" sz="3191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The Classic game category received the highest overall engagement.</a:t>
            </a:r>
          </a:p>
          <a:p>
            <a:pPr marL="689012" lvl="1" indent="-344506" algn="just">
              <a:lnSpc>
                <a:spcPts val="4467"/>
              </a:lnSpc>
              <a:buFont typeface="Arial"/>
              <a:buChar char="•"/>
            </a:pPr>
            <a:r>
              <a:rPr lang="en-US" sz="3191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Male users made up the majority of the player base, accounting for approximately 72.5%.</a:t>
            </a:r>
          </a:p>
          <a:p>
            <a:pPr marL="689012" lvl="1" indent="-344506" algn="just">
              <a:lnSpc>
                <a:spcPts val="4467"/>
              </a:lnSpc>
              <a:buFont typeface="Arial"/>
              <a:buChar char="•"/>
            </a:pPr>
            <a:r>
              <a:rPr lang="en-US" sz="3191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A significant 70% of users fell within the 15–25 age group, indicating a primarily young audience.</a:t>
            </a:r>
          </a:p>
          <a:p>
            <a:pPr marL="689012" lvl="1" indent="-344506" algn="just">
              <a:lnSpc>
                <a:spcPts val="4467"/>
              </a:lnSpc>
              <a:buFont typeface="Arial"/>
              <a:buChar char="•"/>
            </a:pPr>
            <a:r>
              <a:rPr lang="en-US" sz="3191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Adult males (ages 25–40) showed a strong preference for playing Boggle.</a:t>
            </a:r>
          </a:p>
          <a:p>
            <a:pPr marL="689012" lvl="1" indent="-344506" algn="just">
              <a:lnSpc>
                <a:spcPts val="4467"/>
              </a:lnSpc>
              <a:buFont typeface="Arial"/>
              <a:buChar char="•"/>
            </a:pPr>
            <a:r>
              <a:rPr lang="en-US" sz="3191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Multiplayer games recorded the longest average session times, suggesting higher user retention during interactive gameplay.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252" y="7104510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9" y="0"/>
                </a:lnTo>
                <a:lnTo>
                  <a:pt x="19144799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97362" y="5534407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45355" y="1444848"/>
            <a:ext cx="2907907" cy="3435091"/>
          </a:xfrm>
          <a:custGeom>
            <a:avLst/>
            <a:gdLst/>
            <a:ahLst/>
            <a:cxnLst/>
            <a:rect l="l" t="t" r="r" b="b"/>
            <a:pathLst>
              <a:path w="2907907" h="3435091">
                <a:moveTo>
                  <a:pt x="0" y="0"/>
                </a:moveTo>
                <a:lnTo>
                  <a:pt x="2907908" y="0"/>
                </a:lnTo>
                <a:lnTo>
                  <a:pt x="2907908" y="3435091"/>
                </a:lnTo>
                <a:lnTo>
                  <a:pt x="0" y="343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-4350511" y="4501567"/>
            <a:ext cx="8221803" cy="1847451"/>
            <a:chOff x="0" y="0"/>
            <a:chExt cx="812800" cy="182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846909">
            <a:off x="13279068" y="5525932"/>
            <a:ext cx="3943356" cy="3583524"/>
          </a:xfrm>
          <a:custGeom>
            <a:avLst/>
            <a:gdLst/>
            <a:ahLst/>
            <a:cxnLst/>
            <a:rect l="l" t="t" r="r" b="b"/>
            <a:pathLst>
              <a:path w="3943356" h="3583524">
                <a:moveTo>
                  <a:pt x="0" y="0"/>
                </a:moveTo>
                <a:lnTo>
                  <a:pt x="3943355" y="0"/>
                </a:lnTo>
                <a:lnTo>
                  <a:pt x="3943355" y="3583524"/>
                </a:lnTo>
                <a:lnTo>
                  <a:pt x="0" y="3583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63305" y="3105244"/>
            <a:ext cx="11738333" cy="559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Online gaming platforms generate a large amount of user interaction and gameplay data, but this data often remains unstructured and underutilized.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There was no system to analyze which games are most engaging or how much time users spend playing each game.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was difficult to identify high-performing users or games based on score patterns or session frequency.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Tracking how user preferences vary by age or game category was not possible without structured analysis.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There was no central dashboard or visual tool to summarize overall gameplay behavior, trends, or top performers.</a:t>
            </a:r>
          </a:p>
          <a:p>
            <a:pPr algn="just">
              <a:lnSpc>
                <a:spcPts val="3702"/>
              </a:lnSpc>
            </a:pPr>
            <a:endParaRPr lang="en-US" sz="2644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63920" y="1200091"/>
            <a:ext cx="9653573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35621" y="1828741"/>
            <a:ext cx="9096117" cy="77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5"/>
              </a:lnSpc>
            </a:pPr>
            <a:r>
              <a:rPr lang="en-US" sz="453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Challenges faced</a:t>
            </a:r>
          </a:p>
        </p:txBody>
      </p:sp>
      <p:sp>
        <p:nvSpPr>
          <p:cNvPr id="10" name="Freeform 10"/>
          <p:cNvSpPr/>
          <p:nvPr/>
        </p:nvSpPr>
        <p:spPr>
          <a:xfrm>
            <a:off x="-428399" y="6642815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98717" y="3847702"/>
            <a:ext cx="11534794" cy="252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Maintaining data consistency across relational tables.</a:t>
            </a:r>
          </a:p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Writing efficient SQL queries for large datasets.</a:t>
            </a:r>
          </a:p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Balancing dashboard clarity with complexity.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0190" y="1228666"/>
            <a:ext cx="5620721" cy="78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461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 </a:t>
            </a:r>
          </a:p>
        </p:txBody>
      </p:sp>
      <p:sp>
        <p:nvSpPr>
          <p:cNvPr id="10" name="Freeform 10"/>
          <p:cNvSpPr/>
          <p:nvPr/>
        </p:nvSpPr>
        <p:spPr>
          <a:xfrm>
            <a:off x="-428399" y="6546425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94328" y="3218462"/>
            <a:ext cx="11534794" cy="51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 err="1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Funcore’s</a:t>
            </a: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 analytics dashboard offers deep insight into player behavior.</a:t>
            </a:r>
          </a:p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SQL uncovered key patterns in game usage and user habits.</a:t>
            </a:r>
          </a:p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Power BI turned raw gameplay data into visually compelling business insights.</a:t>
            </a:r>
          </a:p>
          <a:p>
            <a:pPr marL="781673" lvl="1" indent="-390837" algn="just">
              <a:lnSpc>
                <a:spcPts val="5068"/>
              </a:lnSpc>
              <a:buFont typeface="Arial"/>
              <a:buChar char="•"/>
            </a:pPr>
            <a:r>
              <a:rPr lang="en-US" sz="3620" dirty="0">
                <a:solidFill>
                  <a:schemeClr val="bg1">
                    <a:lumMod val="95000"/>
                  </a:schemeClr>
                </a:solidFill>
                <a:latin typeface="Tomorrow"/>
                <a:ea typeface="Tomorrow"/>
                <a:cs typeface="Tomorrow"/>
                <a:sym typeface="Tomorrow"/>
              </a:rPr>
              <a:t>This project demonstrates expertise in SQL, dashboarding, and data storytelling.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849" y="74954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33099" y="-1365289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-4507718" y="4501567"/>
            <a:ext cx="8221803" cy="1847451"/>
            <a:chOff x="0" y="0"/>
            <a:chExt cx="812800" cy="182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33511" y="9649207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9" y="0"/>
                </a:lnTo>
                <a:lnTo>
                  <a:pt x="3423689" y="859035"/>
                </a:lnTo>
                <a:lnTo>
                  <a:pt x="0" y="85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65999"/>
          </a:blip>
          <a:srcRect/>
          <a:stretch>
            <a:fillRect/>
          </a:stretch>
        </p:blipFill>
        <p:spPr>
          <a:xfrm>
            <a:off x="4367982" y="5143500"/>
            <a:ext cx="9552036" cy="5444661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4561482" y="4065375"/>
            <a:ext cx="9165037" cy="873281"/>
            <a:chOff x="0" y="0"/>
            <a:chExt cx="12220049" cy="1164375"/>
          </a:xfrm>
        </p:grpSpPr>
        <p:grpSp>
          <p:nvGrpSpPr>
            <p:cNvPr id="17" name="Group 17"/>
            <p:cNvGrpSpPr/>
            <p:nvPr/>
          </p:nvGrpSpPr>
          <p:grpSpPr>
            <a:xfrm>
              <a:off x="787406" y="0"/>
              <a:ext cx="11432643" cy="988137"/>
              <a:chOff x="0" y="0"/>
              <a:chExt cx="5146183" cy="44479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146183" cy="444791"/>
              </a:xfrm>
              <a:custGeom>
                <a:avLst/>
                <a:gdLst/>
                <a:ahLst/>
                <a:cxnLst/>
                <a:rect l="l" t="t" r="r" b="b"/>
                <a:pathLst>
                  <a:path w="5146183" h="444791">
                    <a:moveTo>
                      <a:pt x="203200" y="0"/>
                    </a:moveTo>
                    <a:lnTo>
                      <a:pt x="5146183" y="0"/>
                    </a:lnTo>
                    <a:lnTo>
                      <a:pt x="4942983" y="444791"/>
                    </a:lnTo>
                    <a:lnTo>
                      <a:pt x="0" y="44479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01600" y="-38100"/>
                <a:ext cx="4942983" cy="4828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76237"/>
              <a:ext cx="11432643" cy="988137"/>
              <a:chOff x="0" y="0"/>
              <a:chExt cx="5146183" cy="44479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146183" cy="444791"/>
              </a:xfrm>
              <a:custGeom>
                <a:avLst/>
                <a:gdLst/>
                <a:ahLst/>
                <a:cxnLst/>
                <a:rect l="l" t="t" r="r" b="b"/>
                <a:pathLst>
                  <a:path w="5146183" h="444791">
                    <a:moveTo>
                      <a:pt x="203200" y="0"/>
                    </a:moveTo>
                    <a:lnTo>
                      <a:pt x="5146183" y="0"/>
                    </a:lnTo>
                    <a:lnTo>
                      <a:pt x="4942983" y="444791"/>
                    </a:lnTo>
                    <a:lnTo>
                      <a:pt x="0" y="44479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01600" y="-38100"/>
                <a:ext cx="4942983" cy="4828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428358" y="317881"/>
              <a:ext cx="4154925" cy="525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Pattanakarn SemiExpanded"/>
                  <a:ea typeface="Pattanakarn SemiExpanded"/>
                  <a:cs typeface="Pattanakarn SemiExpanded"/>
                  <a:sym typeface="Pattanakarn SemiExpanded"/>
                </a:rPr>
                <a:t>@piyush_upadhyay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55760" y="1395844"/>
            <a:ext cx="13889596" cy="1783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038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97230" y="3122400"/>
            <a:ext cx="1080665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Endless Games, One Destination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1849" y="74954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6396" y="2300925"/>
            <a:ext cx="5182635" cy="4825033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2835" r="-283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04733">
            <a:off x="383225" y="7337006"/>
            <a:ext cx="2136249" cy="2726418"/>
          </a:xfrm>
          <a:custGeom>
            <a:avLst/>
            <a:gdLst/>
            <a:ahLst/>
            <a:cxnLst/>
            <a:rect l="l" t="t" r="r" b="b"/>
            <a:pathLst>
              <a:path w="2136249" h="2726418">
                <a:moveTo>
                  <a:pt x="0" y="0"/>
                </a:moveTo>
                <a:lnTo>
                  <a:pt x="2136248" y="0"/>
                </a:lnTo>
                <a:lnTo>
                  <a:pt x="2136248" y="2726418"/>
                </a:lnTo>
                <a:lnTo>
                  <a:pt x="0" y="272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83123" y="942975"/>
            <a:ext cx="6650388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Objective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43308" y="2910480"/>
            <a:ext cx="10021038" cy="652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Online gaming platforms generate a large amount of user interaction and gameplay data, but this data often remains unstructured and underutilized.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There was no system to analyze which games are most engaging or how much time users spend playing each game.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was difficult to identify high-performing users or games based on score patterns or session frequency.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Tracking how user preferences vary by age or game category was not possible without structured analysis.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There was no central dashboard or visual tool to summarize overall gameplay behavior, trends, or top performers.</a:t>
            </a:r>
          </a:p>
          <a:p>
            <a:pPr algn="just">
              <a:lnSpc>
                <a:spcPts val="3702"/>
              </a:lnSpc>
            </a:pPr>
            <a:endParaRPr lang="en-US" sz="2644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1849" y="74954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6396" y="2300925"/>
            <a:ext cx="5182635" cy="4825033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t="-3356" b="-335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04733">
            <a:off x="383225" y="7337006"/>
            <a:ext cx="2136249" cy="2726418"/>
          </a:xfrm>
          <a:custGeom>
            <a:avLst/>
            <a:gdLst/>
            <a:ahLst/>
            <a:cxnLst/>
            <a:rect l="l" t="t" r="r" b="b"/>
            <a:pathLst>
              <a:path w="2136249" h="2726418">
                <a:moveTo>
                  <a:pt x="0" y="0"/>
                </a:moveTo>
                <a:lnTo>
                  <a:pt x="2136248" y="0"/>
                </a:lnTo>
                <a:lnTo>
                  <a:pt x="2136248" y="2726418"/>
                </a:lnTo>
                <a:lnTo>
                  <a:pt x="0" y="272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31099" y="513511"/>
            <a:ext cx="869890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43061" y="2267452"/>
            <a:ext cx="10021038" cy="699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 wrote and executed over 25 complex SQL queries to extract gameplay patterns, performance metrics, and session-based trends.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Cleaned, joined, and transformed data across multiple relational tables for meaningful analysis.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Built a fully interactive and insightful Power BI dashboard with slicers, tooltips, page navigation, and category-based filtering.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Applied advanced DAX measures to calculate KPIs like total play time, top users, game popularity, and score rankings.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Delivered a visually rich report that reveals user behavior, top games, and deep gameplay insights in a structured and interactive format.</a:t>
            </a:r>
          </a:p>
          <a:p>
            <a:pPr algn="just">
              <a:lnSpc>
                <a:spcPts val="3702"/>
              </a:lnSpc>
            </a:pPr>
            <a:endParaRPr lang="en-US" sz="2644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1849" y="74954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6396" y="2300925"/>
            <a:ext cx="6718430" cy="625485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17890" r="-1789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04733">
            <a:off x="383225" y="7337006"/>
            <a:ext cx="2136249" cy="2726418"/>
          </a:xfrm>
          <a:custGeom>
            <a:avLst/>
            <a:gdLst/>
            <a:ahLst/>
            <a:cxnLst/>
            <a:rect l="l" t="t" r="r" b="b"/>
            <a:pathLst>
              <a:path w="2136249" h="2726418">
                <a:moveTo>
                  <a:pt x="0" y="0"/>
                </a:moveTo>
                <a:lnTo>
                  <a:pt x="2136248" y="0"/>
                </a:lnTo>
                <a:lnTo>
                  <a:pt x="2136248" y="2726418"/>
                </a:lnTo>
                <a:lnTo>
                  <a:pt x="0" y="272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012172" y="1463995"/>
            <a:ext cx="9545028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 Collection &amp; Preparation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0958" y="4077293"/>
            <a:ext cx="10021038" cy="419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Synthetic data generated with realistic behaviors from 1000+ users.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Game categories included: Classic, Puzzle, Word, Arcade, Endless, Multiplayer.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Structured into 4 key tables: Users, Games, GameSession, UserLeaderBoard.</a:t>
            </a:r>
          </a:p>
          <a:p>
            <a:pPr marL="571007" lvl="1" indent="-285504" algn="just">
              <a:lnSpc>
                <a:spcPts val="3702"/>
              </a:lnSpc>
              <a:buFont typeface="Arial"/>
              <a:buChar char="•"/>
            </a:pPr>
            <a:r>
              <a:rPr lang="en-US" sz="26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Metrics included: scores, session durations, most played game, total time, etc.</a:t>
            </a:r>
          </a:p>
          <a:p>
            <a:pPr algn="just">
              <a:lnSpc>
                <a:spcPts val="3702"/>
              </a:lnSpc>
            </a:pPr>
            <a:endParaRPr lang="en-US" sz="2644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387" y="72287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9" y="0"/>
                </a:lnTo>
                <a:lnTo>
                  <a:pt x="19144799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31486" y="4397981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59798"/>
            <a:ext cx="4310561" cy="1081559"/>
          </a:xfrm>
          <a:custGeom>
            <a:avLst/>
            <a:gdLst/>
            <a:ahLst/>
            <a:cxnLst/>
            <a:rect l="l" t="t" r="r" b="b"/>
            <a:pathLst>
              <a:path w="4310561" h="1081559">
                <a:moveTo>
                  <a:pt x="0" y="0"/>
                </a:moveTo>
                <a:lnTo>
                  <a:pt x="4310561" y="0"/>
                </a:lnTo>
                <a:lnTo>
                  <a:pt x="4310561" y="1081559"/>
                </a:lnTo>
                <a:lnTo>
                  <a:pt x="0" y="1081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907685"/>
            <a:ext cx="7520960" cy="764567"/>
            <a:chOff x="0" y="0"/>
            <a:chExt cx="10027946" cy="1019422"/>
          </a:xfrm>
        </p:grpSpPr>
        <p:grpSp>
          <p:nvGrpSpPr>
            <p:cNvPr id="7" name="Group 7"/>
            <p:cNvGrpSpPr/>
            <p:nvPr/>
          </p:nvGrpSpPr>
          <p:grpSpPr>
            <a:xfrm>
              <a:off x="423277" y="0"/>
              <a:ext cx="6145723" cy="865124"/>
              <a:chOff x="0" y="0"/>
              <a:chExt cx="2766378" cy="3894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54298"/>
              <a:ext cx="6145723" cy="865124"/>
              <a:chOff x="0" y="0"/>
              <a:chExt cx="2766378" cy="38941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23277" y="323955"/>
              <a:ext cx="9604669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MySQL Workbench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034202"/>
            <a:ext cx="7520960" cy="764567"/>
            <a:chOff x="0" y="0"/>
            <a:chExt cx="10027946" cy="1019422"/>
          </a:xfrm>
        </p:grpSpPr>
        <p:grpSp>
          <p:nvGrpSpPr>
            <p:cNvPr id="15" name="Group 15"/>
            <p:cNvGrpSpPr/>
            <p:nvPr/>
          </p:nvGrpSpPr>
          <p:grpSpPr>
            <a:xfrm>
              <a:off x="423277" y="0"/>
              <a:ext cx="6145723" cy="865124"/>
              <a:chOff x="0" y="0"/>
              <a:chExt cx="2766378" cy="38941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54298"/>
              <a:ext cx="6145723" cy="865124"/>
              <a:chOff x="0" y="0"/>
              <a:chExt cx="2766378" cy="38941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23277" y="323955"/>
              <a:ext cx="9604669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Microsoft Power BI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6132144"/>
            <a:ext cx="7520960" cy="764567"/>
            <a:chOff x="0" y="0"/>
            <a:chExt cx="10027946" cy="1019422"/>
          </a:xfrm>
        </p:grpSpPr>
        <p:grpSp>
          <p:nvGrpSpPr>
            <p:cNvPr id="23" name="Group 23"/>
            <p:cNvGrpSpPr/>
            <p:nvPr/>
          </p:nvGrpSpPr>
          <p:grpSpPr>
            <a:xfrm>
              <a:off x="423277" y="0"/>
              <a:ext cx="6145723" cy="865124"/>
              <a:chOff x="0" y="0"/>
              <a:chExt cx="2766378" cy="38941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154298"/>
              <a:ext cx="6145723" cy="865124"/>
              <a:chOff x="0" y="0"/>
              <a:chExt cx="2766378" cy="38941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23277" y="323955"/>
              <a:ext cx="9604669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Power Query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7258660"/>
            <a:ext cx="7520960" cy="764567"/>
            <a:chOff x="0" y="0"/>
            <a:chExt cx="10027946" cy="1019422"/>
          </a:xfrm>
        </p:grpSpPr>
        <p:grpSp>
          <p:nvGrpSpPr>
            <p:cNvPr id="31" name="Group 31"/>
            <p:cNvGrpSpPr/>
            <p:nvPr/>
          </p:nvGrpSpPr>
          <p:grpSpPr>
            <a:xfrm>
              <a:off x="423277" y="0"/>
              <a:ext cx="6145723" cy="865124"/>
              <a:chOff x="0" y="0"/>
              <a:chExt cx="2766378" cy="38941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154298"/>
              <a:ext cx="6145723" cy="865124"/>
              <a:chOff x="0" y="0"/>
              <a:chExt cx="2766378" cy="38941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766378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2766378" h="389419">
                    <a:moveTo>
                      <a:pt x="203200" y="0"/>
                    </a:moveTo>
                    <a:lnTo>
                      <a:pt x="2766378" y="0"/>
                    </a:lnTo>
                    <a:lnTo>
                      <a:pt x="2563178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01600" y="-38100"/>
                <a:ext cx="2563178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423277" y="323955"/>
              <a:ext cx="9604669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Microsoft Excel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280152" y="3260849"/>
            <a:ext cx="3508015" cy="1773353"/>
            <a:chOff x="0" y="0"/>
            <a:chExt cx="4677353" cy="2364470"/>
          </a:xfrm>
        </p:grpSpPr>
        <p:sp>
          <p:nvSpPr>
            <p:cNvPr id="39" name="Freeform 39"/>
            <p:cNvSpPr/>
            <p:nvPr/>
          </p:nvSpPr>
          <p:spPr>
            <a:xfrm>
              <a:off x="963948" y="0"/>
              <a:ext cx="2227836" cy="1829611"/>
            </a:xfrm>
            <a:custGeom>
              <a:avLst/>
              <a:gdLst/>
              <a:ahLst/>
              <a:cxnLst/>
              <a:rect l="l" t="t" r="r" b="b"/>
              <a:pathLst>
                <a:path w="2227836" h="1829611">
                  <a:moveTo>
                    <a:pt x="0" y="0"/>
                  </a:moveTo>
                  <a:lnTo>
                    <a:pt x="2227837" y="0"/>
                  </a:lnTo>
                  <a:lnTo>
                    <a:pt x="2227837" y="1829611"/>
                  </a:lnTo>
                  <a:lnTo>
                    <a:pt x="0" y="1829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0" y="1905154"/>
              <a:ext cx="467735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Power BI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096743" y="4110887"/>
            <a:ext cx="3126167" cy="2065226"/>
            <a:chOff x="0" y="0"/>
            <a:chExt cx="4168223" cy="2753635"/>
          </a:xfrm>
        </p:grpSpPr>
        <p:sp>
          <p:nvSpPr>
            <p:cNvPr id="42" name="Freeform 42"/>
            <p:cNvSpPr/>
            <p:nvPr/>
          </p:nvSpPr>
          <p:spPr>
            <a:xfrm>
              <a:off x="1121357" y="0"/>
              <a:ext cx="2227836" cy="2227836"/>
            </a:xfrm>
            <a:custGeom>
              <a:avLst/>
              <a:gdLst/>
              <a:ahLst/>
              <a:cxnLst/>
              <a:rect l="l" t="t" r="r" b="b"/>
              <a:pathLst>
                <a:path w="2227836" h="2227836">
                  <a:moveTo>
                    <a:pt x="0" y="0"/>
                  </a:moveTo>
                  <a:lnTo>
                    <a:pt x="2227836" y="0"/>
                  </a:lnTo>
                  <a:lnTo>
                    <a:pt x="2227836" y="2227836"/>
                  </a:lnTo>
                  <a:lnTo>
                    <a:pt x="0" y="222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0" y="2294318"/>
              <a:ext cx="416822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mysql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0734543" y="613214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5245075" y="345741"/>
            <a:ext cx="9295422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Tools &amp; Technologies Used</a:t>
            </a:r>
          </a:p>
          <a:p>
            <a:pPr algn="l">
              <a:lnSpc>
                <a:spcPts val="6439"/>
              </a:lnSpc>
            </a:pPr>
            <a:endParaRPr lang="en-US" sz="4599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47" name="Freeform 47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387" y="7228717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9" y="0"/>
                </a:lnTo>
                <a:lnTo>
                  <a:pt x="19144799" y="4307580"/>
                </a:lnTo>
                <a:lnTo>
                  <a:pt x="0" y="430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31486" y="4397981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2628900" y="0"/>
                </a:moveTo>
                <a:lnTo>
                  <a:pt x="0" y="0"/>
                </a:lnTo>
                <a:lnTo>
                  <a:pt x="0" y="4114800"/>
                </a:lnTo>
                <a:lnTo>
                  <a:pt x="2628900" y="4114800"/>
                </a:lnTo>
                <a:lnTo>
                  <a:pt x="2628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59798"/>
            <a:ext cx="4310561" cy="1081559"/>
          </a:xfrm>
          <a:custGeom>
            <a:avLst/>
            <a:gdLst/>
            <a:ahLst/>
            <a:cxnLst/>
            <a:rect l="l" t="t" r="r" b="b"/>
            <a:pathLst>
              <a:path w="4310561" h="1081559">
                <a:moveTo>
                  <a:pt x="0" y="0"/>
                </a:moveTo>
                <a:lnTo>
                  <a:pt x="4310561" y="0"/>
                </a:lnTo>
                <a:lnTo>
                  <a:pt x="4310561" y="1081559"/>
                </a:lnTo>
                <a:lnTo>
                  <a:pt x="0" y="1081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12224" y="726511"/>
            <a:ext cx="8063553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Advance topics applied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459800"/>
            <a:ext cx="8864087" cy="939878"/>
            <a:chOff x="0" y="0"/>
            <a:chExt cx="11818782" cy="1253170"/>
          </a:xfrm>
        </p:grpSpPr>
        <p:grpSp>
          <p:nvGrpSpPr>
            <p:cNvPr id="9" name="Group 9"/>
            <p:cNvGrpSpPr/>
            <p:nvPr/>
          </p:nvGrpSpPr>
          <p:grpSpPr>
            <a:xfrm>
              <a:off x="498868" y="0"/>
              <a:ext cx="7243253" cy="865124"/>
              <a:chOff x="0" y="0"/>
              <a:chExt cx="3260410" cy="38941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60410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260410" h="389419">
                    <a:moveTo>
                      <a:pt x="203200" y="0"/>
                    </a:moveTo>
                    <a:lnTo>
                      <a:pt x="3260410" y="0"/>
                    </a:lnTo>
                    <a:lnTo>
                      <a:pt x="3057210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3057210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54298"/>
              <a:ext cx="7243253" cy="865124"/>
              <a:chOff x="0" y="0"/>
              <a:chExt cx="3260410" cy="38941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260410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260410" h="389419">
                    <a:moveTo>
                      <a:pt x="203200" y="0"/>
                    </a:moveTo>
                    <a:lnTo>
                      <a:pt x="3260410" y="0"/>
                    </a:lnTo>
                    <a:lnTo>
                      <a:pt x="3057210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3057210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98868" y="323955"/>
              <a:ext cx="11319914" cy="92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Common Table Expressions (CTEs)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4623041"/>
            <a:ext cx="8864087" cy="939878"/>
            <a:chOff x="0" y="0"/>
            <a:chExt cx="11818782" cy="1253170"/>
          </a:xfrm>
        </p:grpSpPr>
        <p:grpSp>
          <p:nvGrpSpPr>
            <p:cNvPr id="17" name="Group 17"/>
            <p:cNvGrpSpPr/>
            <p:nvPr/>
          </p:nvGrpSpPr>
          <p:grpSpPr>
            <a:xfrm>
              <a:off x="498868" y="0"/>
              <a:ext cx="7243253" cy="865124"/>
              <a:chOff x="0" y="0"/>
              <a:chExt cx="3260410" cy="38941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260410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260410" h="389419">
                    <a:moveTo>
                      <a:pt x="203200" y="0"/>
                    </a:moveTo>
                    <a:lnTo>
                      <a:pt x="3260410" y="0"/>
                    </a:lnTo>
                    <a:lnTo>
                      <a:pt x="3057210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01600" y="-38100"/>
                <a:ext cx="3057210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54298"/>
              <a:ext cx="7243253" cy="865124"/>
              <a:chOff x="0" y="0"/>
              <a:chExt cx="3260410" cy="38941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260410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260410" h="389419">
                    <a:moveTo>
                      <a:pt x="203200" y="0"/>
                    </a:moveTo>
                    <a:lnTo>
                      <a:pt x="3260410" y="0"/>
                    </a:lnTo>
                    <a:lnTo>
                      <a:pt x="3057210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01600" y="-38100"/>
                <a:ext cx="3057210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98868" y="323955"/>
              <a:ext cx="11319914" cy="92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Window Functions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5818645"/>
            <a:ext cx="8589750" cy="939878"/>
            <a:chOff x="0" y="0"/>
            <a:chExt cx="11453000" cy="1253170"/>
          </a:xfrm>
        </p:grpSpPr>
        <p:grpSp>
          <p:nvGrpSpPr>
            <p:cNvPr id="25" name="Group 25"/>
            <p:cNvGrpSpPr/>
            <p:nvPr/>
          </p:nvGrpSpPr>
          <p:grpSpPr>
            <a:xfrm>
              <a:off x="483429" y="0"/>
              <a:ext cx="7019080" cy="865124"/>
              <a:chOff x="0" y="0"/>
              <a:chExt cx="3159503" cy="38941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154298"/>
              <a:ext cx="7019080" cy="865124"/>
              <a:chOff x="0" y="0"/>
              <a:chExt cx="3159503" cy="38941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83429" y="323955"/>
              <a:ext cx="10969571" cy="92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Subqueries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8700" y="7014250"/>
            <a:ext cx="8589750" cy="764567"/>
            <a:chOff x="0" y="0"/>
            <a:chExt cx="11453000" cy="1019422"/>
          </a:xfrm>
        </p:grpSpPr>
        <p:grpSp>
          <p:nvGrpSpPr>
            <p:cNvPr id="33" name="Group 33"/>
            <p:cNvGrpSpPr/>
            <p:nvPr/>
          </p:nvGrpSpPr>
          <p:grpSpPr>
            <a:xfrm>
              <a:off x="483429" y="0"/>
              <a:ext cx="7019080" cy="865124"/>
              <a:chOff x="0" y="0"/>
              <a:chExt cx="3159503" cy="38941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154298"/>
              <a:ext cx="7019080" cy="865124"/>
              <a:chOff x="0" y="0"/>
              <a:chExt cx="3159503" cy="38941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83429" y="323955"/>
              <a:ext cx="10969571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Date and Time Functions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086441" y="3635111"/>
            <a:ext cx="8589750" cy="764567"/>
            <a:chOff x="0" y="0"/>
            <a:chExt cx="11453000" cy="1019422"/>
          </a:xfrm>
        </p:grpSpPr>
        <p:grpSp>
          <p:nvGrpSpPr>
            <p:cNvPr id="41" name="Group 41"/>
            <p:cNvGrpSpPr/>
            <p:nvPr/>
          </p:nvGrpSpPr>
          <p:grpSpPr>
            <a:xfrm>
              <a:off x="483429" y="0"/>
              <a:ext cx="7019080" cy="865124"/>
              <a:chOff x="0" y="0"/>
              <a:chExt cx="3159503" cy="38941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154298"/>
              <a:ext cx="7019080" cy="865124"/>
              <a:chOff x="0" y="0"/>
              <a:chExt cx="3159503" cy="38941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483429" y="323955"/>
              <a:ext cx="10969571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Multi-table Joins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086441" y="4761217"/>
            <a:ext cx="8589750" cy="764567"/>
            <a:chOff x="0" y="0"/>
            <a:chExt cx="11453000" cy="1019422"/>
          </a:xfrm>
        </p:grpSpPr>
        <p:grpSp>
          <p:nvGrpSpPr>
            <p:cNvPr id="49" name="Group 49"/>
            <p:cNvGrpSpPr/>
            <p:nvPr/>
          </p:nvGrpSpPr>
          <p:grpSpPr>
            <a:xfrm>
              <a:off x="483429" y="0"/>
              <a:ext cx="7019080" cy="865124"/>
              <a:chOff x="0" y="0"/>
              <a:chExt cx="3159503" cy="389419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154298"/>
              <a:ext cx="7019080" cy="865124"/>
              <a:chOff x="0" y="0"/>
              <a:chExt cx="3159503" cy="38941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483429" y="323955"/>
              <a:ext cx="10969571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Data Segmentation and Filtering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086441" y="5887733"/>
            <a:ext cx="8589750" cy="764567"/>
            <a:chOff x="0" y="0"/>
            <a:chExt cx="11453000" cy="1019422"/>
          </a:xfrm>
        </p:grpSpPr>
        <p:grpSp>
          <p:nvGrpSpPr>
            <p:cNvPr id="57" name="Group 57"/>
            <p:cNvGrpSpPr/>
            <p:nvPr/>
          </p:nvGrpSpPr>
          <p:grpSpPr>
            <a:xfrm>
              <a:off x="483429" y="0"/>
              <a:ext cx="7019080" cy="865124"/>
              <a:chOff x="0" y="0"/>
              <a:chExt cx="3159503" cy="389419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0" y="154298"/>
              <a:ext cx="7019080" cy="865124"/>
              <a:chOff x="0" y="0"/>
              <a:chExt cx="3159503" cy="389419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483429" y="323955"/>
              <a:ext cx="10969571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DAX Functions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0086441" y="7014250"/>
            <a:ext cx="8589750" cy="764567"/>
            <a:chOff x="0" y="0"/>
            <a:chExt cx="11453000" cy="1019422"/>
          </a:xfrm>
        </p:grpSpPr>
        <p:grpSp>
          <p:nvGrpSpPr>
            <p:cNvPr id="65" name="Group 65"/>
            <p:cNvGrpSpPr/>
            <p:nvPr/>
          </p:nvGrpSpPr>
          <p:grpSpPr>
            <a:xfrm>
              <a:off x="483429" y="0"/>
              <a:ext cx="7019080" cy="865124"/>
              <a:chOff x="0" y="0"/>
              <a:chExt cx="3159503" cy="389419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154298"/>
              <a:ext cx="7019080" cy="865124"/>
              <a:chOff x="0" y="0"/>
              <a:chExt cx="3159503" cy="389419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3159503" cy="389419"/>
              </a:xfrm>
              <a:custGeom>
                <a:avLst/>
                <a:gdLst/>
                <a:ahLst/>
                <a:cxnLst/>
                <a:rect l="l" t="t" r="r" b="b"/>
                <a:pathLst>
                  <a:path w="3159503" h="389419">
                    <a:moveTo>
                      <a:pt x="203200" y="0"/>
                    </a:moveTo>
                    <a:lnTo>
                      <a:pt x="3159503" y="0"/>
                    </a:lnTo>
                    <a:lnTo>
                      <a:pt x="2956303" y="389419"/>
                    </a:lnTo>
                    <a:lnTo>
                      <a:pt x="0" y="38941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B169F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101600" y="-38100"/>
                <a:ext cx="2956303" cy="427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483429" y="323955"/>
              <a:ext cx="10969571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ToolTip Feature </a:t>
              </a:r>
            </a:p>
          </p:txBody>
        </p:sp>
      </p:grpSp>
      <p:sp>
        <p:nvSpPr>
          <p:cNvPr id="72" name="Freeform 72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5360" y="-107588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58968" y="3744455"/>
            <a:ext cx="1787668" cy="2798089"/>
          </a:xfrm>
          <a:custGeom>
            <a:avLst/>
            <a:gdLst/>
            <a:ahLst/>
            <a:cxnLst/>
            <a:rect l="l" t="t" r="r" b="b"/>
            <a:pathLst>
              <a:path w="1787668" h="2798089">
                <a:moveTo>
                  <a:pt x="0" y="0"/>
                </a:moveTo>
                <a:lnTo>
                  <a:pt x="1787668" y="0"/>
                </a:lnTo>
                <a:lnTo>
                  <a:pt x="1787668" y="2798090"/>
                </a:lnTo>
                <a:lnTo>
                  <a:pt x="0" y="2798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917369" y="3602463"/>
            <a:ext cx="2052026" cy="3211868"/>
          </a:xfrm>
          <a:custGeom>
            <a:avLst/>
            <a:gdLst/>
            <a:ahLst/>
            <a:cxnLst/>
            <a:rect l="l" t="t" r="r" b="b"/>
            <a:pathLst>
              <a:path w="2052026" h="3211868">
                <a:moveTo>
                  <a:pt x="2052026" y="0"/>
                </a:moveTo>
                <a:lnTo>
                  <a:pt x="0" y="0"/>
                </a:lnTo>
                <a:lnTo>
                  <a:pt x="0" y="3211867"/>
                </a:lnTo>
                <a:lnTo>
                  <a:pt x="2052026" y="3211867"/>
                </a:lnTo>
                <a:lnTo>
                  <a:pt x="20520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31764" y="830156"/>
            <a:ext cx="1569004" cy="1559198"/>
          </a:xfrm>
          <a:custGeom>
            <a:avLst/>
            <a:gdLst/>
            <a:ahLst/>
            <a:cxnLst/>
            <a:rect l="l" t="t" r="r" b="b"/>
            <a:pathLst>
              <a:path w="1569004" h="1559198">
                <a:moveTo>
                  <a:pt x="0" y="0"/>
                </a:moveTo>
                <a:lnTo>
                  <a:pt x="1569004" y="0"/>
                </a:lnTo>
                <a:lnTo>
                  <a:pt x="1569004" y="1559198"/>
                </a:lnTo>
                <a:lnTo>
                  <a:pt x="0" y="155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033099" y="9729575"/>
            <a:ext cx="8221803" cy="1847451"/>
            <a:chOff x="0" y="0"/>
            <a:chExt cx="812800" cy="182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33099" y="-1228936"/>
            <a:ext cx="8221803" cy="1847451"/>
            <a:chOff x="0" y="0"/>
            <a:chExt cx="812800" cy="182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66210" y="1857405"/>
            <a:ext cx="11413648" cy="8229530"/>
          </a:xfrm>
          <a:custGeom>
            <a:avLst/>
            <a:gdLst/>
            <a:ahLst/>
            <a:cxnLst/>
            <a:rect l="l" t="t" r="r" b="b"/>
            <a:pathLst>
              <a:path w="11413648" h="8229530">
                <a:moveTo>
                  <a:pt x="0" y="0"/>
                </a:moveTo>
                <a:lnTo>
                  <a:pt x="11413648" y="0"/>
                </a:lnTo>
                <a:lnTo>
                  <a:pt x="11413648" y="8229530"/>
                </a:lnTo>
                <a:lnTo>
                  <a:pt x="0" y="8229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15" b="-13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96761" y="736630"/>
            <a:ext cx="929447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Database setup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1849" y="-155455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4307580"/>
                </a:moveTo>
                <a:lnTo>
                  <a:pt x="19144798" y="4307580"/>
                </a:lnTo>
                <a:lnTo>
                  <a:pt x="19144798" y="0"/>
                </a:lnTo>
                <a:lnTo>
                  <a:pt x="0" y="0"/>
                </a:lnTo>
                <a:lnTo>
                  <a:pt x="0" y="430758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3906" y="4585415"/>
            <a:ext cx="2628900" cy="4114800"/>
          </a:xfrm>
          <a:custGeom>
            <a:avLst/>
            <a:gdLst/>
            <a:ahLst/>
            <a:cxnLst/>
            <a:rect l="l" t="t" r="r" b="b"/>
            <a:pathLst>
              <a:path w="2628900" h="4114800">
                <a:moveTo>
                  <a:pt x="0" y="0"/>
                </a:moveTo>
                <a:lnTo>
                  <a:pt x="2628900" y="0"/>
                </a:lnTo>
                <a:lnTo>
                  <a:pt x="26289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4550953" y="4501567"/>
            <a:ext cx="8221803" cy="1847451"/>
            <a:chOff x="0" y="0"/>
            <a:chExt cx="812800" cy="182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2637"/>
            </a:xfrm>
            <a:custGeom>
              <a:avLst/>
              <a:gdLst/>
              <a:ahLst/>
              <a:cxnLst/>
              <a:rect l="l" t="t" r="r" b="b"/>
              <a:pathLst>
                <a:path w="812800" h="182637">
                  <a:moveTo>
                    <a:pt x="812800" y="91319"/>
                  </a:moveTo>
                  <a:lnTo>
                    <a:pt x="609600" y="182637"/>
                  </a:lnTo>
                  <a:lnTo>
                    <a:pt x="203200" y="182637"/>
                  </a:lnTo>
                  <a:lnTo>
                    <a:pt x="0" y="9131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91319"/>
                  </a:lnTo>
                  <a:close/>
                </a:path>
              </a:pathLst>
            </a:custGeom>
            <a:solidFill>
              <a:srgbClr val="6B16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22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6873" y="-259798"/>
            <a:ext cx="3423689" cy="859035"/>
          </a:xfrm>
          <a:custGeom>
            <a:avLst/>
            <a:gdLst/>
            <a:ahLst/>
            <a:cxnLst/>
            <a:rect l="l" t="t" r="r" b="b"/>
            <a:pathLst>
              <a:path w="3423689" h="859035">
                <a:moveTo>
                  <a:pt x="0" y="0"/>
                </a:moveTo>
                <a:lnTo>
                  <a:pt x="3423688" y="0"/>
                </a:lnTo>
                <a:lnTo>
                  <a:pt x="3423688" y="859034"/>
                </a:lnTo>
                <a:lnTo>
                  <a:pt x="0" y="85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45355" y="84886"/>
            <a:ext cx="22379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attanakarn SemiExpanded"/>
                <a:ea typeface="Pattanakarn SemiExpanded"/>
                <a:cs typeface="Pattanakarn SemiExpanded"/>
                <a:sym typeface="Pattanakarn SemiExpanded"/>
              </a:rPr>
              <a:t>@funcore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5753" y="914400"/>
            <a:ext cx="1109775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SQL Query Highlights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482944" y="6335684"/>
            <a:ext cx="19144798" cy="4307580"/>
          </a:xfrm>
          <a:custGeom>
            <a:avLst/>
            <a:gdLst/>
            <a:ahLst/>
            <a:cxnLst/>
            <a:rect l="l" t="t" r="r" b="b"/>
            <a:pathLst>
              <a:path w="19144798" h="4307580">
                <a:moveTo>
                  <a:pt x="0" y="0"/>
                </a:moveTo>
                <a:lnTo>
                  <a:pt x="19144798" y="0"/>
                </a:lnTo>
                <a:lnTo>
                  <a:pt x="19144798" y="4307579"/>
                </a:lnTo>
                <a:lnTo>
                  <a:pt x="0" y="430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35753" y="2724719"/>
            <a:ext cx="10021038" cy="478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Top 3 games with longest average session duration.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Power users (played &gt;04 sessions and in top 10% highest score).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Highest average scorer for each game.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Users who improved their scores over time (using LAG).</a:t>
            </a:r>
          </a:p>
          <a:p>
            <a:pPr marL="657365" lvl="1" indent="-328683" algn="just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Retention: users played 2nd session within 2 days of first session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98717" y="7975720"/>
            <a:ext cx="12764899" cy="194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Note : Not all queries are included in this presentation.</a:t>
            </a:r>
          </a:p>
          <a:p>
            <a:pPr algn="just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Please visit the GitHub repository to view the complete set of 25+ SQL queries with logic and results.</a:t>
            </a:r>
          </a:p>
          <a:p>
            <a:pPr algn="just">
              <a:lnSpc>
                <a:spcPts val="3903"/>
              </a:lnSpc>
            </a:pPr>
            <a:endParaRPr lang="en-US" sz="2787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845355" y="9649207"/>
            <a:ext cx="2222527" cy="518803"/>
          </a:xfrm>
          <a:custGeom>
            <a:avLst/>
            <a:gdLst/>
            <a:ahLst/>
            <a:cxnLst/>
            <a:rect l="l" t="t" r="r" b="b"/>
            <a:pathLst>
              <a:path w="2222527" h="518803">
                <a:moveTo>
                  <a:pt x="0" y="0"/>
                </a:moveTo>
                <a:lnTo>
                  <a:pt x="2222528" y="0"/>
                </a:lnTo>
                <a:lnTo>
                  <a:pt x="2222528" y="518803"/>
                </a:lnTo>
                <a:lnTo>
                  <a:pt x="0" y="5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856</Words>
  <Application>Microsoft Office PowerPoint</Application>
  <PresentationFormat>Custom</PresentationFormat>
  <Paragraphs>110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Pattanakarn SemiExpanded</vt:lpstr>
      <vt:lpstr>Tomorrow</vt:lpstr>
      <vt:lpstr>HK Modular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FunCore</dc:title>
  <dc:creator>Piyush</dc:creator>
  <cp:lastModifiedBy>Piyush Upadhyay</cp:lastModifiedBy>
  <cp:revision>1</cp:revision>
  <dcterms:created xsi:type="dcterms:W3CDTF">2006-08-16T00:00:00Z</dcterms:created>
  <dcterms:modified xsi:type="dcterms:W3CDTF">2025-06-20T06:35:09Z</dcterms:modified>
  <dc:identifier>DAGS6stxWKk</dc:identifier>
</cp:coreProperties>
</file>